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6" r:id="rId3"/>
    <p:sldId id="277" r:id="rId4"/>
    <p:sldId id="272" r:id="rId5"/>
    <p:sldId id="273" r:id="rId6"/>
    <p:sldId id="274" r:id="rId7"/>
    <p:sldId id="275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>
      <p:cViewPr>
        <p:scale>
          <a:sx n="81" d="100"/>
          <a:sy n="81" d="100"/>
        </p:scale>
        <p:origin x="-135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3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1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399"/>
          <a:stretch/>
        </p:blipFill>
        <p:spPr>
          <a:xfrm>
            <a:off x="0" y="0"/>
            <a:ext cx="9144000" cy="68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489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7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7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4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4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993B-12CC-466B-A9B9-4B184F0F872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FBCE-ACCE-48F9-BC32-64C1EED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928046" y="520004"/>
            <a:ext cx="5196955" cy="81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28046" y="1891447"/>
            <a:ext cx="5196955" cy="81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Презентация по </a:t>
            </a:r>
            <a:r>
              <a:rPr lang="ru-RU" sz="1800" b="1" dirty="0" smtClean="0">
                <a:solidFill>
                  <a:srgbClr val="002060"/>
                </a:solidFill>
              </a:rPr>
              <a:t>художественно-эстетическому </a:t>
            </a:r>
            <a:r>
              <a:rPr lang="ru-RU" sz="1800" b="1" dirty="0">
                <a:solidFill>
                  <a:srgbClr val="002060"/>
                </a:solidFill>
              </a:rPr>
              <a:t>развитию. </a:t>
            </a:r>
            <a:r>
              <a:rPr lang="ru-RU" sz="1800" b="1" dirty="0" smtClean="0">
                <a:solidFill>
                  <a:srgbClr val="002060"/>
                </a:solidFill>
              </a:rPr>
              <a:t>Лепка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7543" y="2701850"/>
            <a:ext cx="6537960" cy="165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Тема: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«Птичка»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6" b="100000" l="5230" r="97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6" y="5723109"/>
            <a:ext cx="601432" cy="471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6" y="282252"/>
            <a:ext cx="2619375" cy="1743075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971800" y="4701541"/>
            <a:ext cx="3200400" cy="54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ru-RU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78155" y="481670"/>
            <a:ext cx="7299045" cy="5332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Задачи: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учить </a:t>
            </a:r>
            <a:r>
              <a:rPr lang="ru-RU" sz="1600" dirty="0">
                <a:solidFill>
                  <a:srgbClr val="002060"/>
                </a:solidFill>
              </a:rPr>
              <a:t>рассматривать птиц в скульптуре малой формы (или в игрушке), на иллюстрациях, выделять форму частей (шар, </a:t>
            </a:r>
            <a:r>
              <a:rPr lang="ru-RU" sz="1600" dirty="0" err="1">
                <a:solidFill>
                  <a:srgbClr val="002060"/>
                </a:solidFill>
              </a:rPr>
              <a:t>овоид</a:t>
            </a:r>
            <a:r>
              <a:rPr lang="ru-RU" sz="1600" dirty="0">
                <a:solidFill>
                  <a:srgbClr val="002060"/>
                </a:solidFill>
              </a:rPr>
              <a:t>), характерные признаки (клюв, хвост, крылья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продолжать </a:t>
            </a:r>
            <a:r>
              <a:rPr lang="ru-RU" sz="1600" dirty="0">
                <a:solidFill>
                  <a:srgbClr val="002060"/>
                </a:solidFill>
              </a:rPr>
              <a:t>учить лепить птицу по частям, передавать форму частей, характерные признаки, движение (клюет, пьет воду, поет, взмахнула крыльями и пр</a:t>
            </a:r>
            <a:r>
              <a:rPr lang="ru-RU" sz="1600" dirty="0" smtClean="0">
                <a:solidFill>
                  <a:srgbClr val="002060"/>
                </a:solidFill>
              </a:rPr>
              <a:t>.);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плотно </a:t>
            </a:r>
            <a:r>
              <a:rPr lang="ru-RU" sz="1600" dirty="0">
                <a:solidFill>
                  <a:srgbClr val="002060"/>
                </a:solidFill>
              </a:rPr>
              <a:t>соединять основные части (голову, туловище) оттягивать клюв, хвост, намечать крылья или лепить отдельно для передачи </a:t>
            </a:r>
            <a:r>
              <a:rPr lang="ru-RU" sz="1600" dirty="0" smtClean="0">
                <a:solidFill>
                  <a:srgbClr val="002060"/>
                </a:solidFill>
              </a:rPr>
              <a:t>движения;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стекой </a:t>
            </a:r>
            <a:r>
              <a:rPr lang="ru-RU" sz="1600" dirty="0">
                <a:solidFill>
                  <a:srgbClr val="002060"/>
                </a:solidFill>
              </a:rPr>
              <a:t>передавать мелкие детали (глаза, перышки), ритмично располагая их на </a:t>
            </a:r>
            <a:r>
              <a:rPr lang="ru-RU" sz="1600" dirty="0" smtClean="0">
                <a:solidFill>
                  <a:srgbClr val="002060"/>
                </a:solidFill>
              </a:rPr>
              <a:t>поверхности;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дополнять </a:t>
            </a:r>
            <a:r>
              <a:rPr lang="ru-RU" sz="1600" dirty="0">
                <a:solidFill>
                  <a:srgbClr val="002060"/>
                </a:solidFill>
              </a:rPr>
              <a:t>изображение.</a:t>
            </a:r>
          </a:p>
          <a:p>
            <a:pPr>
              <a:lnSpc>
                <a:spcPct val="100000"/>
              </a:lnSpc>
            </a:pP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Оборудование: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скульптура </a:t>
            </a:r>
            <a:r>
              <a:rPr lang="ru-RU" sz="1600" dirty="0">
                <a:solidFill>
                  <a:srgbClr val="002060"/>
                </a:solidFill>
              </a:rPr>
              <a:t>малой формы (или игрушка), иллюстрации и с изображением птиц (воробья, синицы и пр. кого наблюдали на прогулке,); пластилин, стеки, доски, влажные </a:t>
            </a:r>
            <a:r>
              <a:rPr lang="ru-RU" sz="1600" dirty="0" smtClean="0">
                <a:solidFill>
                  <a:srgbClr val="002060"/>
                </a:solidFill>
              </a:rPr>
              <a:t>салфетки.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0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78155" y="481670"/>
            <a:ext cx="7893405" cy="472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solidFill>
                  <a:srgbClr val="002060"/>
                </a:solidFill>
              </a:rPr>
              <a:t>Вспомнить с детьми птичек, которых наблюдали на прогулке (воробьев, ворон,  голубей, грачей и др.). Рассмотреть иллюстрации, игрушку птички. Выделить основные части: туловище, голова (круглая). Характерные признаки: клюв, глаза, перышки, крылья и пр. Вспомнить стихотворения, загадки.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Прочитать </a:t>
            </a:r>
            <a:r>
              <a:rPr lang="ru-RU" sz="2000" b="1" dirty="0" err="1">
                <a:solidFill>
                  <a:srgbClr val="002060"/>
                </a:solidFill>
              </a:rPr>
              <a:t>потешку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Летели </a:t>
            </a:r>
            <a:r>
              <a:rPr lang="ru-RU" sz="2000" dirty="0">
                <a:solidFill>
                  <a:srgbClr val="002060"/>
                </a:solidFill>
              </a:rPr>
              <a:t>две птички, собой невелички,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Как они летели, все люди глядели.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Как </a:t>
            </a:r>
            <a:r>
              <a:rPr lang="ru-RU" sz="2000" dirty="0">
                <a:solidFill>
                  <a:srgbClr val="002060"/>
                </a:solidFill>
              </a:rPr>
              <a:t>они садились, все люди дивились.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Сели, посидели, взвились, полетели,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Взвились, полетели, песенки запели.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6" y="46485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8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04" y="1330646"/>
            <a:ext cx="2193600" cy="164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2" y="1331366"/>
            <a:ext cx="2194559" cy="1645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62" y="133136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2455" y="3461090"/>
            <a:ext cx="2309775" cy="803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Скатываем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шарик </a:t>
            </a:r>
            <a:r>
              <a:rPr lang="ru-RU" sz="2000" dirty="0">
                <a:solidFill>
                  <a:srgbClr val="002060"/>
                </a:solidFill>
              </a:rPr>
              <a:t>из </a:t>
            </a:r>
            <a:r>
              <a:rPr lang="ru-RU" sz="2000" dirty="0" smtClean="0">
                <a:solidFill>
                  <a:srgbClr val="002060"/>
                </a:solidFill>
              </a:rPr>
              <a:t>пластилина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5791" y="3064850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13" y="1331366"/>
            <a:ext cx="2193600" cy="1645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1653" y="133136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11653" y="3498166"/>
            <a:ext cx="2309775" cy="1278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Из этого же пластилина формируем </a:t>
            </a:r>
            <a:r>
              <a:rPr lang="ru-RU" sz="2000" dirty="0" smtClean="0">
                <a:solidFill>
                  <a:srgbClr val="002060"/>
                </a:solidFill>
              </a:rPr>
              <a:t>туловище.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94989" y="31019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73244" y="133064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854143" y="3498166"/>
            <a:ext cx="1832761" cy="803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Соединяем вместе голову и туловище.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404764" y="31019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04" y="1330646"/>
            <a:ext cx="2193600" cy="1645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73" y="1330646"/>
            <a:ext cx="2193600" cy="164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2" y="1330646"/>
            <a:ext cx="2193600" cy="1645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62" y="133136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2455" y="3461090"/>
            <a:ext cx="2309775" cy="1674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Для лепки крыльев </a:t>
            </a:r>
            <a:r>
              <a:rPr lang="ru-RU" sz="2000" dirty="0" smtClean="0">
                <a:solidFill>
                  <a:srgbClr val="002060"/>
                </a:solidFill>
              </a:rPr>
              <a:t>скатываем </a:t>
            </a:r>
            <a:r>
              <a:rPr lang="ru-RU" sz="2000" dirty="0">
                <a:solidFill>
                  <a:srgbClr val="002060"/>
                </a:solidFill>
              </a:rPr>
              <a:t>пару шариков одинакового размера.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5791" y="3064850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1653" y="133136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11653" y="3498166"/>
            <a:ext cx="2309775" cy="1278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Придаем им каплеобразную форму.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94989" y="31019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5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3244" y="133064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82209" y="3498166"/>
            <a:ext cx="1976630" cy="803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Стекой формируем надрезы.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404764" y="31019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806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04" y="1330646"/>
            <a:ext cx="2193600" cy="164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93" y="1330646"/>
            <a:ext cx="2193600" cy="164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2" y="1331366"/>
            <a:ext cx="2193600" cy="1645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62" y="133136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2455" y="3461090"/>
            <a:ext cx="2309775" cy="1674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Стекой делаем хвостик </a:t>
            </a:r>
            <a:r>
              <a:rPr lang="ru-RU" sz="2000" dirty="0">
                <a:solidFill>
                  <a:srgbClr val="002060"/>
                </a:solidFill>
              </a:rPr>
              <a:t>нашей птичке. Для этого выполняем надрезы в задней части туловища.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5791" y="3064850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1653" y="133136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11653" y="3498166"/>
            <a:ext cx="2309775" cy="1278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Прикрепляем крылышки к основной заготовке по бокам.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94989" y="31019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73244" y="133064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82209" y="3498166"/>
            <a:ext cx="1976630" cy="1278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Глаза птичке мы сделаем из </a:t>
            </a:r>
            <a:r>
              <a:rPr lang="ru-RU" sz="2000" dirty="0" smtClean="0">
                <a:solidFill>
                  <a:srgbClr val="002060"/>
                </a:solidFill>
              </a:rPr>
              <a:t>черного пластилина.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404764" y="31019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9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84" y="1754210"/>
            <a:ext cx="2193600" cy="164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91" y="761281"/>
            <a:ext cx="2193600" cy="1645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7691" y="760561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33585" y="2897600"/>
            <a:ext cx="3108959" cy="1520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Клювик </a:t>
            </a:r>
            <a:r>
              <a:rPr lang="ru-RU" sz="2000" dirty="0">
                <a:solidFill>
                  <a:srgbClr val="002060"/>
                </a:solidFill>
              </a:rPr>
              <a:t>выполняем в форме треугольника, а для лапок пока скатываем пару шариков одинакового размера.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3420" y="2494045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534304" y="3406726"/>
            <a:ext cx="743103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7024" y="1760806"/>
            <a:ext cx="219456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16808" y="3962681"/>
            <a:ext cx="2731005" cy="1520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Прикрепляем </a:t>
            </a:r>
            <a:r>
              <a:rPr lang="ru-RU" sz="2000" dirty="0" smtClean="0">
                <a:solidFill>
                  <a:srgbClr val="002060"/>
                </a:solidFill>
              </a:rPr>
              <a:t>клювик </a:t>
            </a:r>
            <a:r>
              <a:rPr lang="ru-RU" sz="2000" dirty="0">
                <a:solidFill>
                  <a:srgbClr val="002060"/>
                </a:solidFill>
              </a:rPr>
              <a:t>и лапки, которые нужно немного приплюснуть. Наша птичка из пластилина </a:t>
            </a:r>
            <a:r>
              <a:rPr lang="ru-RU" sz="2000" dirty="0" smtClean="0">
                <a:solidFill>
                  <a:srgbClr val="002060"/>
                </a:solidFill>
              </a:rPr>
              <a:t>готова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20794" y="3494290"/>
            <a:ext cx="2827019" cy="46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Птичка готова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78155" y="481670"/>
            <a:ext cx="7893405" cy="5324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Самуил </a:t>
            </a:r>
            <a:r>
              <a:rPr lang="ru-RU" sz="2000" b="1" dirty="0" smtClean="0">
                <a:solidFill>
                  <a:srgbClr val="002060"/>
                </a:solidFill>
              </a:rPr>
              <a:t>Маршак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«Где </a:t>
            </a:r>
            <a:r>
              <a:rPr lang="ru-RU" sz="2000" b="1" dirty="0">
                <a:solidFill>
                  <a:srgbClr val="002060"/>
                </a:solidFill>
              </a:rPr>
              <a:t>обедал </a:t>
            </a:r>
            <a:r>
              <a:rPr lang="ru-RU" sz="2000" b="1" dirty="0" smtClean="0">
                <a:solidFill>
                  <a:srgbClr val="002060"/>
                </a:solidFill>
              </a:rPr>
              <a:t>воробей?»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Где </a:t>
            </a:r>
            <a:r>
              <a:rPr lang="ru-RU" sz="1600" dirty="0">
                <a:solidFill>
                  <a:srgbClr val="002060"/>
                </a:solidFill>
              </a:rPr>
              <a:t>обедал, воробей?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 зоопарке у зверей.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Пообедал я сперва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За </a:t>
            </a:r>
            <a:r>
              <a:rPr lang="ru-RU" sz="1600" dirty="0" err="1">
                <a:solidFill>
                  <a:srgbClr val="002060"/>
                </a:solidFill>
              </a:rPr>
              <a:t>решеткою</a:t>
            </a:r>
            <a:r>
              <a:rPr lang="ru-RU" sz="1600" dirty="0">
                <a:solidFill>
                  <a:srgbClr val="002060"/>
                </a:solidFill>
              </a:rPr>
              <a:t> у льва.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Подкрепился у лисицы.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У моржа попил водицы.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Ел морковку у слона.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С журавлем поел пшена.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Погостил у носорога,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Отрубей поел немного.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Побывал я на пиру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У хвостатых кенгуру.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Был на праздничном обеде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У мохнатого медведя.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А зубастый крокодил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Чуть меня не проглотил.</a:t>
            </a:r>
          </a:p>
        </p:txBody>
      </p:sp>
    </p:spTree>
    <p:extLst>
      <p:ext uri="{BB962C8B-B14F-4D97-AF65-F5344CB8AC3E}">
        <p14:creationId xmlns:p14="http://schemas.microsoft.com/office/powerpoint/2010/main" val="4116961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388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 С. Архипов</dc:creator>
  <cp:lastModifiedBy>1</cp:lastModifiedBy>
  <cp:revision>36</cp:revision>
  <dcterms:created xsi:type="dcterms:W3CDTF">2020-04-16T18:09:45Z</dcterms:created>
  <dcterms:modified xsi:type="dcterms:W3CDTF">2020-04-30T08:45:41Z</dcterms:modified>
</cp:coreProperties>
</file>